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2</a:t>
            </a:r>
          </a:p>
          <a:p>
            <a:r>
              <a:rPr lang="en-GB" b="1" cap="small" dirty="0"/>
              <a:t>Organizing Budget Data</a:t>
            </a:r>
            <a:endParaRPr lang="en-US" b="1" cap="small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Use </a:t>
            </a:r>
            <a:r>
              <a:rPr lang="en-US" dirty="0"/>
              <a:t>a chart of accounts</a:t>
            </a:r>
          </a:p>
          <a:p>
            <a:pPr lvl="0"/>
            <a:r>
              <a:rPr lang="en-US" dirty="0"/>
              <a:t>Understand accounting codes, particularly object codes</a:t>
            </a:r>
          </a:p>
          <a:p>
            <a:pPr lvl="0"/>
            <a:r>
              <a:rPr lang="en-US" dirty="0"/>
              <a:t>Understand the role of the chart of accounts in budgeting</a:t>
            </a:r>
          </a:p>
          <a:p>
            <a:pPr lvl="0"/>
            <a:r>
              <a:rPr lang="en-US" dirty="0"/>
              <a:t>Use spreadsheets to format data</a:t>
            </a:r>
          </a:p>
          <a:p>
            <a:pPr lvl="0"/>
            <a:r>
              <a:rPr lang="en-US" dirty="0"/>
              <a:t>Use spreadsheets to tabulate (sum) data</a:t>
            </a:r>
          </a:p>
          <a:p>
            <a:pPr lvl="0"/>
            <a:r>
              <a:rPr lang="en-US" dirty="0"/>
              <a:t>Use spreadsheets to carry sums between tabbed sheets</a:t>
            </a:r>
          </a:p>
        </p:txBody>
      </p:sp>
    </p:spTree>
    <p:extLst>
      <p:ext uri="{BB962C8B-B14F-4D97-AF65-F5344CB8AC3E}">
        <p14:creationId xmlns:p14="http://schemas.microsoft.com/office/powerpoint/2010/main" val="158339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41951" y="1651591"/>
            <a:ext cx="81669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</a:pP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Tips and Tools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1. Build your budget from the details of the line items (specific objects of expenditure) where possible.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2. Commit your budget at a higher level—such as the project, program, or department level—distinguishing only between capital and operation and between personnel and items other than personnel.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3. Record your expenditures by object of expenditure.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12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979409"/>
              </p:ext>
            </p:extLst>
          </p:nvPr>
        </p:nvGraphicFramePr>
        <p:xfrm>
          <a:off x="2629422" y="725634"/>
          <a:ext cx="6176375" cy="57230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2450"/>
                <a:gridCol w="4913925"/>
              </a:tblGrid>
              <a:tr h="123825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GB" sz="1800">
                          <a:effectLst/>
                        </a:rPr>
                        <a:t>7 </a:t>
                      </a:r>
                      <a:endParaRPr lang="en-US" sz="18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28800" algn="ctr"/>
                          <a:tab pos="3200400" algn="ctr"/>
                          <a:tab pos="4572000" algn="ctr"/>
                        </a:tabLst>
                      </a:pPr>
                      <a:r>
                        <a:rPr lang="en-GB" sz="1800">
                          <a:effectLst/>
                        </a:rPr>
                        <a:t>Personnel-Related Expenses </a:t>
                      </a:r>
                      <a:endParaRPr lang="en-US" sz="18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17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7000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Grants, contracts, &amp; direct assistance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684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7010–***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Contracts—program-related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7020–***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Grants to other organizations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7040–***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Awards &amp; grants—individuals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7050–***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Specific assistance—individuals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5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7060–***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Benefits paid to or for members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7200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Salaries &amp; related expenses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7210–***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Officers’ &amp; directors’ salaries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51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7220–***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Salaries &amp; wages—other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7230–***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Pension plan contributions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7240–***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Employee benefits—not pension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7250–***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Payroll taxes, etc.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7500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Contract service expenses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7510–***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Fundraising fees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7520–***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Accounting fees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7530–***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Legal fees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7540–***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Professional fees—other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51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7550–***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Temporary help—contract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77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7580–***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Donated professional services—GAAP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7590–***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Donated other services—non-GAAP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219200" y="148266"/>
            <a:ext cx="8350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</a:pPr>
            <a:r>
              <a:rPr lang="en-GB" b="1" cap="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2.1 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Uniform Chart of Accounts, Personnel-Related Expenses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646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784153"/>
              </p:ext>
            </p:extLst>
          </p:nvPr>
        </p:nvGraphicFramePr>
        <p:xfrm>
          <a:off x="2015646" y="463463"/>
          <a:ext cx="7053198" cy="62693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1327"/>
                <a:gridCol w="5471871"/>
              </a:tblGrid>
              <a:tr h="2824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Non-Personnel-Related Expenses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68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Non-personnel expenses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8110–***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Supplies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8120–***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Donated materials &amp; supplies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8130–***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Telephone &amp; telecommunications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8140–***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Postage &amp; shipping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8150–***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Mailing services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8170–***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Printing &amp; copying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49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8180–***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Books, subscriptions, &amp; references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5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8190–***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In-house publications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7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8200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Facility &amp; equipment expenses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8210–***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Rent, parking, &amp; other occupancy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7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8220–***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Utilities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8230–***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Real estate taxes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51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8240–***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Personal property taxes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8250–***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Mortgage interest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8260–***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Equipment rental &amp; maintenance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8270–***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Depreciation &amp; amortization—allowable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77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8280–***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Depreciation &amp; amortization—not allowable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8290–***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Donated facilities 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878904" y="-89728"/>
            <a:ext cx="7841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</a:pP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Table 2.2 Uniform Chart of Accounts, Non-Personnel-Related Expenses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815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959413"/>
              </p:ext>
            </p:extLst>
          </p:nvPr>
        </p:nvGraphicFramePr>
        <p:xfrm>
          <a:off x="944737" y="315391"/>
          <a:ext cx="8778242" cy="5469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291"/>
                <a:gridCol w="2011741"/>
                <a:gridCol w="1220942"/>
                <a:gridCol w="635291"/>
                <a:gridCol w="635291"/>
                <a:gridCol w="2369104"/>
                <a:gridCol w="635291"/>
                <a:gridCol w="635291"/>
              </a:tblGrid>
              <a:tr h="191259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Table 2.3 Example With Uniform Chart of Accounts, Neighborhood Association Expenses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05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Personnel-Related Expenses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Budget ($)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Actual ($)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Non-Personnel-Related Expenses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Budget ($)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Actual ($)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362499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7000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Grants, contracts, &amp; direct assistance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Non-personnel 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7010–***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Contracts—program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8110–***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Supplies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900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7020–***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Grants to other organizations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8120–***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Donated materials &amp; supplies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7040–***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Awards &amp; grants—individuals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8130–***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Telephone &amp; telecommunications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7050–***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Specific assistance—individuals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8140–***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Postage &amp; shipping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1,200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7060–***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Benefits paid to or for members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8150–***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Mailing services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7200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Salaries &amp; related 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8170–***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Printing &amp; copying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7210–***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Officers’ &amp; directors’ salaries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8180–***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Books, subscriptions, references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7220–***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Salaries &amp; wages—other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8190–***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In-house publications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7230–***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Pension plan contributions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Facility &amp; equipment 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7240–***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Employee benefits—not pension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8210–***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Rent, parking, &amp; other occupancy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7250–***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Payroll taxes, etc.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8220–***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Utilities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7500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Contract service expenses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8230–***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Real estate taxes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7510–***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Fundraising fees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8240–***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Personal property taxes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7520–***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Accounting fees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600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8250–***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Mortgage interest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18559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7530–***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Legal fees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4,000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8260–***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Equipment rental &amp; maintenance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3564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7540–***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Professional fees—other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8270–***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Depreciation &amp; amortization—allowable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36249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7550–***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Temporary help—contract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8280–***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Depreciation &amp; amortization—not allowable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36249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7580–***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Donated professional services—GAAP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8290–***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Donated facilities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  <a:tr h="36249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7590–***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Donated other services—non-GAAP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89" marR="7489" marT="748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808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513</Words>
  <Application>Microsoft Office PowerPoint</Application>
  <PresentationFormat>Widescreen</PresentationFormat>
  <Paragraphs>267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</vt:lpstr>
      <vt:lpstr>Times New Roman</vt:lpstr>
      <vt:lpstr>Office Theme</vt:lpstr>
      <vt:lpstr>Budget Tools 2nd Ed.</vt:lpstr>
      <vt:lpstr>Learning Objectives: 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14</cp:revision>
  <dcterms:created xsi:type="dcterms:W3CDTF">2014-08-08T22:51:06Z</dcterms:created>
  <dcterms:modified xsi:type="dcterms:W3CDTF">2014-08-09T20:00:03Z</dcterms:modified>
</cp:coreProperties>
</file>